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modernComment_102_F84060F2.xml" ContentType="application/vnd.ms-powerpoint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06_9A61600E.xml" ContentType="application/vnd.ms-powerpoint.comments+xml"/>
  <Override PartName="/ppt/notesSlides/notesSlide3.xml" ContentType="application/vnd.openxmlformats-officedocument.presentationml.notesSlide+xml"/>
  <Override PartName="/ppt/comments/modernComment_107_AFCE192A.xml" ContentType="application/vnd.ms-powerpoint.comments+xml"/>
  <Override PartName="/ppt/notesSlides/notesSlide4.xml" ContentType="application/vnd.openxmlformats-officedocument.presentationml.notesSlide+xml"/>
  <Override PartName="/ppt/comments/modernComment_10D_55F2F5B9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B_69E683D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72" r:id="rId3"/>
    <p:sldId id="258" r:id="rId4"/>
    <p:sldId id="273" r:id="rId5"/>
    <p:sldId id="260" r:id="rId6"/>
    <p:sldId id="261" r:id="rId7"/>
    <p:sldId id="262" r:id="rId8"/>
    <p:sldId id="259" r:id="rId9"/>
    <p:sldId id="263" r:id="rId10"/>
    <p:sldId id="269" r:id="rId11"/>
    <p:sldId id="270" r:id="rId12"/>
    <p:sldId id="264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548B66-4D59-985D-85D3-65079295D56B}" name="Clarence Ioakim Sy" initials="CS" userId="S::ctsy@outlook.up.edu.ph::093305ad-f10f-46d1-89a1-774fe872a2d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515"/>
    <a:srgbClr val="156082"/>
    <a:srgbClr val="158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2275" autoAdjust="0"/>
  </p:normalViewPr>
  <p:slideViewPr>
    <p:cSldViewPr snapToGrid="0">
      <p:cViewPr varScale="1">
        <p:scale>
          <a:sx n="71" d="100"/>
          <a:sy n="71" d="100"/>
        </p:scale>
        <p:origin x="10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2_F84060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480018-62A3-4621-B612-BF15178FA094}" authorId="{57548B66-4D59-985D-85D3-65079295D56B}" created="2024-02-27T06:45:44.390">
    <pc:sldMkLst xmlns:pc="http://schemas.microsoft.com/office/powerpoint/2013/main/command">
      <pc:docMk/>
      <pc:sldMk cId="4164968690" sldId="258"/>
    </pc:sldMkLst>
    <p188:txBody>
      <a:bodyPr/>
      <a:lstStyle/>
      <a:p>
        <a:r>
          <a:rPr lang="en-PH"/>
          <a:t>Not motivation
Motivation: Use analyze p2p learning dynamics in the classroom</a:t>
        </a:r>
      </a:p>
    </p188:txBody>
  </p188:cm>
</p188:cmLst>
</file>

<file path=ppt/comments/modernComment_106_9A6160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386BA2-B07D-4AF5-8114-4518DBF68827}" authorId="{57548B66-4D59-985D-85D3-65079295D56B}" created="2024-02-27T06:55:00.982">
    <pc:sldMkLst xmlns:pc="http://schemas.microsoft.com/office/powerpoint/2013/main/command">
      <pc:docMk/>
      <pc:sldMk cId="2590072846" sldId="262"/>
    </pc:sldMkLst>
    <p188:replyLst>
      <p188:reply id="{FB7CEC4C-7918-4C04-BF30-A6BEAC151818}" authorId="{57548B66-4D59-985D-85D3-65079295D56B}" created="2024-02-27T06:55:38.045">
        <p188:txBody>
          <a:bodyPr/>
          <a:lstStyle/>
          <a:p>
            <a:r>
              <a:rPr lang="en-PH"/>
              <a:t>Talk about:
Lattice
State of each agent
Neighborhood (moore in this)
Rules</a:t>
            </a:r>
          </a:p>
        </p188:txBody>
      </p188:reply>
      <p188:reply id="{5C03378D-9F68-4916-92CC-1195E494BEDB}" authorId="{57548B66-4D59-985D-85D3-65079295D56B}" created="2024-02-27T06:56:25.324">
        <p188:txBody>
          <a:bodyPr/>
          <a:lstStyle/>
          <a:p>
            <a:r>
              <a:rPr lang="en-PH"/>
              <a:t>Need to discuss why reality was modelled in that way</a:t>
            </a:r>
          </a:p>
        </p188:txBody>
      </p188:reply>
    </p188:replyLst>
    <p188:txBody>
      <a:bodyPr/>
      <a:lstStyle/>
      <a:p>
        <a:r>
          <a:rPr lang="en-PH"/>
          <a:t>Slide before:
Simplify the room with students as agents arranged in a rectangular lattice. With each agent having a state based on their aptitude level.</a:t>
        </a:r>
      </a:p>
    </p188:txBody>
  </p188:cm>
</p188:cmLst>
</file>

<file path=ppt/comments/modernComment_107_AFCE19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DD06EE-54EF-43C1-92C9-75130A271C79}" authorId="{57548B66-4D59-985D-85D3-65079295D56B}" created="2024-02-27T06:58:23.440">
    <pc:sldMkLst xmlns:pc="http://schemas.microsoft.com/office/powerpoint/2013/main/command">
      <pc:docMk/>
      <pc:sldMk cId="2949519658" sldId="263"/>
    </pc:sldMkLst>
    <p188:txBody>
      <a:bodyPr/>
      <a:lstStyle/>
      <a:p>
        <a:r>
          <a:rPr lang="en-PH"/>
          <a:t>Slide before:
demo how it runs: simple run</a:t>
        </a:r>
      </a:p>
    </p188:txBody>
  </p188:cm>
</p188:cmLst>
</file>

<file path=ppt/comments/modernComment_10D_55F2F5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DDF3F4-0AEA-4E6C-9FD1-6B5C72FF048A}" authorId="{57548B66-4D59-985D-85D3-65079295D56B}" created="2024-02-27T07:03:53.087">
    <pc:sldMkLst xmlns:pc="http://schemas.microsoft.com/office/powerpoint/2013/main/command">
      <pc:docMk/>
      <pc:sldMk cId="1441985977" sldId="269"/>
    </pc:sldMkLst>
    <p188:replyLst>
      <p188:reply id="{4F89BBC7-6D5C-4C11-8798-3EC036067696}" authorId="{57548B66-4D59-985D-85D3-65079295D56B}" created="2024-02-27T07:10:50.016">
        <p188:txBody>
          <a:bodyPr/>
          <a:lstStyle/>
          <a:p>
            <a:r>
              <a:rPr lang="en-PH"/>
              <a:t>Double check what happens if i-logscale</a:t>
            </a:r>
          </a:p>
        </p188:txBody>
      </p188:reply>
    </p188:replyLst>
    <p188:txBody>
      <a:bodyPr/>
      <a:lstStyle/>
      <a:p>
        <a:r>
          <a:rPr lang="en-PH"/>
          <a:t>Slide before or explain per slide: discuss relevant variables and saan galing</a:t>
        </a:r>
      </a:p>
    </p188:txBody>
  </p188:cm>
  <p188:cm id="{9BCB473D-990B-4C87-A236-C7ACE2F8781B}" authorId="{57548B66-4D59-985D-85D3-65079295D56B}" created="2024-02-27T07:57:50.500">
    <pc:sldMkLst xmlns:pc="http://schemas.microsoft.com/office/powerpoint/2013/main/command">
      <pc:docMk/>
      <pc:sldMk cId="1441985977" sldId="269"/>
    </pc:sldMkLst>
    <p188:txBody>
      <a:bodyPr/>
      <a:lstStyle/>
      <a:p>
        <a:r>
          <a:rPr lang="en-PH"/>
          <a:t>For TTL vs lambda:
Let d_0 = L/sqrt(2)
d = d_0 / 2
for each d, there is an associated tau (theoretical time to reach d_max) where
tau(L,\lambda) =  d_max (1-lambda)/lambda
(1-lambda)/lambda came from negative binomial distribution. Dist chosen because it gives us the PDF of the time it takes to reach d_max
We want to make the T independent of L and only dependent on lambda so we normalize it.
Comparing inner and outer corner/center where d_max,inner = d_max,outer * 0.5, we should be able to get a lambda_eq to account for the d_max difference.
Lambda_Eq = 2lambda / (1+lambda)
=&gt; compare from definition of tau
</a:t>
        </a:r>
      </a:p>
    </p188:txBody>
  </p188:cm>
</p188:cmLst>
</file>

<file path=ppt/comments/modernComment_11B_69E683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A42AC5-A335-440F-883F-06FB6B5E1D37}" authorId="{57548B66-4D59-985D-85D3-65079295D56B}" created="2024-03-12T06:58:47.544">
    <pc:sldMkLst xmlns:pc="http://schemas.microsoft.com/office/powerpoint/2013/main/command">
      <pc:docMk/>
      <pc:sldMk cId="1776714716" sldId="283"/>
    </pc:sldMkLst>
    <p188:txBody>
      <a:bodyPr/>
      <a:lstStyle/>
      <a:p>
        <a:r>
          <a:rPr lang="en-PH"/>
          <a:t>If we consider traditional teaching to have a constant ttl vs class size, there is a breakpoint where peer instruction yields better result than traditional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1CD1D-26F6-437B-B295-92E7360A4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9A223A55-A4B4-4EA1-B92F-756E50D211E9}">
      <dgm:prSet/>
      <dgm:spPr/>
      <dgm:t>
        <a:bodyPr/>
        <a:lstStyle/>
        <a:p>
          <a:r>
            <a:rPr lang="en-PH" dirty="0"/>
            <a:t>Learning rate</a:t>
          </a:r>
        </a:p>
      </dgm:t>
    </dgm:pt>
    <dgm:pt modelId="{5F00E218-390A-45BA-9A1D-FD88EEB8C61F}" type="parTrans" cxnId="{444535C8-2652-43DF-AE51-0CC16A1BD58A}">
      <dgm:prSet/>
      <dgm:spPr/>
      <dgm:t>
        <a:bodyPr/>
        <a:lstStyle/>
        <a:p>
          <a:endParaRPr lang="en-PH"/>
        </a:p>
      </dgm:t>
    </dgm:pt>
    <dgm:pt modelId="{CA84940C-6A2B-4675-B928-80E011B7AA2B}" type="sibTrans" cxnId="{444535C8-2652-43DF-AE51-0CC16A1BD58A}">
      <dgm:prSet/>
      <dgm:spPr/>
      <dgm:t>
        <a:bodyPr/>
        <a:lstStyle/>
        <a:p>
          <a:endParaRPr lang="en-PH"/>
        </a:p>
      </dgm:t>
    </dgm:pt>
    <dgm:pt modelId="{14CE45DA-E6FD-4AC2-A8ED-8BABA0068C2C}">
      <dgm:prSet custT="1"/>
      <dgm:spPr/>
      <dgm:t>
        <a:bodyPr/>
        <a:lstStyle/>
        <a:p>
          <a:r>
            <a:rPr lang="en-PH" sz="2400" dirty="0"/>
            <a:t>How does the number of learned students (binary states) or the class average (continuous states) evolve over time?</a:t>
          </a:r>
        </a:p>
      </dgm:t>
    </dgm:pt>
    <dgm:pt modelId="{FB0954B3-2163-4284-B93B-6A7F0BA9AFED}" type="parTrans" cxnId="{C74235D8-9F04-4C44-84E2-93F3C1107C8F}">
      <dgm:prSet/>
      <dgm:spPr/>
      <dgm:t>
        <a:bodyPr/>
        <a:lstStyle/>
        <a:p>
          <a:endParaRPr lang="en-PH"/>
        </a:p>
      </dgm:t>
    </dgm:pt>
    <dgm:pt modelId="{E48DEDAD-6EA5-4470-B6F0-FE5DBCF3657D}" type="sibTrans" cxnId="{C74235D8-9F04-4C44-84E2-93F3C1107C8F}">
      <dgm:prSet/>
      <dgm:spPr/>
      <dgm:t>
        <a:bodyPr/>
        <a:lstStyle/>
        <a:p>
          <a:endParaRPr lang="en-PH"/>
        </a:p>
      </dgm:t>
    </dgm:pt>
    <dgm:pt modelId="{F266E586-47CA-4D83-9D26-4C3B52DB7500}">
      <dgm:prSet/>
      <dgm:spPr/>
      <dgm:t>
        <a:bodyPr/>
        <a:lstStyle/>
        <a:p>
          <a:r>
            <a:rPr lang="en-PH" dirty="0"/>
            <a:t>Nucleation sites position</a:t>
          </a:r>
        </a:p>
      </dgm:t>
    </dgm:pt>
    <dgm:pt modelId="{52C9F507-8ECD-4CA4-A5E9-CAB08A16B898}" type="parTrans" cxnId="{E48D0C9E-654A-4941-9029-213AD2C75201}">
      <dgm:prSet/>
      <dgm:spPr/>
      <dgm:t>
        <a:bodyPr/>
        <a:lstStyle/>
        <a:p>
          <a:endParaRPr lang="en-PH"/>
        </a:p>
      </dgm:t>
    </dgm:pt>
    <dgm:pt modelId="{5A2C1435-9448-4912-A089-E97606239D01}" type="sibTrans" cxnId="{E48D0C9E-654A-4941-9029-213AD2C75201}">
      <dgm:prSet/>
      <dgm:spPr/>
      <dgm:t>
        <a:bodyPr/>
        <a:lstStyle/>
        <a:p>
          <a:endParaRPr lang="en-PH"/>
        </a:p>
      </dgm:t>
    </dgm:pt>
    <dgm:pt modelId="{2ADD01FD-3ED8-4222-B3A8-D4C3CF1EEB92}">
      <dgm:prSet custT="1"/>
      <dgm:spPr/>
      <dgm:t>
        <a:bodyPr/>
        <a:lstStyle/>
        <a:p>
          <a:r>
            <a:rPr lang="en-PH" sz="2400" dirty="0"/>
            <a:t>How does the position of learned/high aptitude students affect</a:t>
          </a:r>
          <a:br>
            <a:rPr lang="en-PH" sz="2400" dirty="0"/>
          </a:br>
          <a:r>
            <a:rPr lang="en-PH" sz="2400" dirty="0"/>
            <a:t>the learning rate of the class?</a:t>
          </a:r>
        </a:p>
      </dgm:t>
    </dgm:pt>
    <dgm:pt modelId="{4803F9CC-E39D-4297-9A5B-69CAD6648EDD}" type="parTrans" cxnId="{4348DB16-139F-4F83-BB7A-68DCDAE1EEA2}">
      <dgm:prSet/>
      <dgm:spPr/>
      <dgm:t>
        <a:bodyPr/>
        <a:lstStyle/>
        <a:p>
          <a:endParaRPr lang="en-PH"/>
        </a:p>
      </dgm:t>
    </dgm:pt>
    <dgm:pt modelId="{3FC0EA94-C7C6-4A53-BE60-617098866DF7}" type="sibTrans" cxnId="{4348DB16-139F-4F83-BB7A-68DCDAE1EEA2}">
      <dgm:prSet/>
      <dgm:spPr/>
      <dgm:t>
        <a:bodyPr/>
        <a:lstStyle/>
        <a:p>
          <a:endParaRPr lang="en-PH"/>
        </a:p>
      </dgm:t>
    </dgm:pt>
    <dgm:pt modelId="{BA132FD8-0DCC-4CEF-ABF4-817C3E703299}">
      <dgm:prSet/>
      <dgm:spPr/>
      <dgm:t>
        <a:bodyPr/>
        <a:lstStyle/>
        <a:p>
          <a:r>
            <a:rPr lang="en-PH" dirty="0"/>
            <a:t>Homogeneity</a:t>
          </a:r>
        </a:p>
      </dgm:t>
    </dgm:pt>
    <dgm:pt modelId="{2AA5582A-4921-4140-B5A2-D8E27CE4A3E9}" type="parTrans" cxnId="{4563BFE9-DF3B-4EE2-8B43-8F524AFDFB46}">
      <dgm:prSet/>
      <dgm:spPr/>
      <dgm:t>
        <a:bodyPr/>
        <a:lstStyle/>
        <a:p>
          <a:endParaRPr lang="en-PH"/>
        </a:p>
      </dgm:t>
    </dgm:pt>
    <dgm:pt modelId="{58AE4D53-C2A0-4F5A-A3EB-89EB18EFC0C3}" type="sibTrans" cxnId="{4563BFE9-DF3B-4EE2-8B43-8F524AFDFB46}">
      <dgm:prSet/>
      <dgm:spPr/>
      <dgm:t>
        <a:bodyPr/>
        <a:lstStyle/>
        <a:p>
          <a:endParaRPr lang="en-PH"/>
        </a:p>
      </dgm:t>
    </dgm:pt>
    <dgm:pt modelId="{3940CBE4-26AF-453C-A71A-627F7A5D7396}">
      <dgm:prSet custT="1"/>
      <dgm:spPr/>
      <dgm:t>
        <a:bodyPr/>
        <a:lstStyle/>
        <a:p>
          <a:r>
            <a:rPr lang="en-US" sz="2400"/>
            <a:t>How does the spatial aptitude homogeneity affect the learning rate of the class?</a:t>
          </a:r>
          <a:endParaRPr lang="en-PH" sz="2400"/>
        </a:p>
      </dgm:t>
    </dgm:pt>
    <dgm:pt modelId="{B4FE6B84-7963-41A5-8107-5844CE289078}" type="parTrans" cxnId="{261587D0-9113-4014-A691-4D92BEEB7ACF}">
      <dgm:prSet/>
      <dgm:spPr/>
      <dgm:t>
        <a:bodyPr/>
        <a:lstStyle/>
        <a:p>
          <a:endParaRPr lang="en-PH"/>
        </a:p>
      </dgm:t>
    </dgm:pt>
    <dgm:pt modelId="{8239A2F3-531A-4A72-950E-1A338815AEAB}" type="sibTrans" cxnId="{261587D0-9113-4014-A691-4D92BEEB7ACF}">
      <dgm:prSet/>
      <dgm:spPr/>
      <dgm:t>
        <a:bodyPr/>
        <a:lstStyle/>
        <a:p>
          <a:endParaRPr lang="en-PH"/>
        </a:p>
      </dgm:t>
    </dgm:pt>
    <dgm:pt modelId="{1CFA9E0A-BD08-439C-8D38-3C118D294482}">
      <dgm:prSet custT="1"/>
      <dgm:spPr/>
      <dgm:t>
        <a:bodyPr/>
        <a:lstStyle/>
        <a:p>
          <a:r>
            <a:rPr lang="en-US" sz="2400" dirty="0"/>
            <a:t>How does the social aspect affect the classroom (Watts–</a:t>
          </a:r>
          <a:r>
            <a:rPr lang="en-US" sz="2400" dirty="0" err="1"/>
            <a:t>Strogatz</a:t>
          </a:r>
          <a:r>
            <a:rPr lang="en-US" sz="2400" dirty="0"/>
            <a:t> model) dynamics?</a:t>
          </a:r>
          <a:endParaRPr lang="en-PH" sz="2400" dirty="0"/>
        </a:p>
      </dgm:t>
    </dgm:pt>
    <dgm:pt modelId="{53FF0BFF-3361-4E41-96C1-E4C474E5D5F3}" type="parTrans" cxnId="{E26E207D-EF36-4DA3-8D16-293A194A489B}">
      <dgm:prSet/>
      <dgm:spPr/>
      <dgm:t>
        <a:bodyPr/>
        <a:lstStyle/>
        <a:p>
          <a:endParaRPr lang="en-PH"/>
        </a:p>
      </dgm:t>
    </dgm:pt>
    <dgm:pt modelId="{374A82DF-6D66-42CE-BD62-5977D2186313}" type="sibTrans" cxnId="{E26E207D-EF36-4DA3-8D16-293A194A489B}">
      <dgm:prSet/>
      <dgm:spPr/>
      <dgm:t>
        <a:bodyPr/>
        <a:lstStyle/>
        <a:p>
          <a:endParaRPr lang="en-PH"/>
        </a:p>
      </dgm:t>
    </dgm:pt>
    <dgm:pt modelId="{910D025F-D276-4253-B1A8-FE905EAB3C0D}" type="pres">
      <dgm:prSet presAssocID="{DAD1CD1D-26F6-437B-B295-92E7360A41C5}" presName="linear" presStyleCnt="0">
        <dgm:presLayoutVars>
          <dgm:animLvl val="lvl"/>
          <dgm:resizeHandles val="exact"/>
        </dgm:presLayoutVars>
      </dgm:prSet>
      <dgm:spPr/>
    </dgm:pt>
    <dgm:pt modelId="{E26A65E0-02AA-4027-B17E-C268DB37F920}" type="pres">
      <dgm:prSet presAssocID="{9A223A55-A4B4-4EA1-B92F-756E50D211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4C571C-359E-4793-84F5-1C768C4EE98D}" type="pres">
      <dgm:prSet presAssocID="{9A223A55-A4B4-4EA1-B92F-756E50D211E9}" presName="childText" presStyleLbl="revTx" presStyleIdx="0" presStyleCnt="3">
        <dgm:presLayoutVars>
          <dgm:bulletEnabled val="1"/>
        </dgm:presLayoutVars>
      </dgm:prSet>
      <dgm:spPr/>
    </dgm:pt>
    <dgm:pt modelId="{6CDE60D6-89BB-4DC8-AB12-521595D340F2}" type="pres">
      <dgm:prSet presAssocID="{F266E586-47CA-4D83-9D26-4C3B52DB75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9D7563A-9C64-49D5-99B7-5B85E37C14F6}" type="pres">
      <dgm:prSet presAssocID="{F266E586-47CA-4D83-9D26-4C3B52DB7500}" presName="childText" presStyleLbl="revTx" presStyleIdx="1" presStyleCnt="3">
        <dgm:presLayoutVars>
          <dgm:bulletEnabled val="1"/>
        </dgm:presLayoutVars>
      </dgm:prSet>
      <dgm:spPr/>
    </dgm:pt>
    <dgm:pt modelId="{8876A8AC-84A3-419E-9F42-83CA6B9739A8}" type="pres">
      <dgm:prSet presAssocID="{BA132FD8-0DCC-4CEF-ABF4-817C3E7032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E03D3C9-082B-450C-AAE0-C3A2A5719030}" type="pres">
      <dgm:prSet presAssocID="{BA132FD8-0DCC-4CEF-ABF4-817C3E70329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348DB16-139F-4F83-BB7A-68DCDAE1EEA2}" srcId="{F266E586-47CA-4D83-9D26-4C3B52DB7500}" destId="{2ADD01FD-3ED8-4222-B3A8-D4C3CF1EEB92}" srcOrd="0" destOrd="0" parTransId="{4803F9CC-E39D-4297-9A5B-69CAD6648EDD}" sibTransId="{3FC0EA94-C7C6-4A53-BE60-617098866DF7}"/>
    <dgm:cxn modelId="{A1090D50-AACE-4B96-83AE-2DE0C258ECF0}" type="presOf" srcId="{3940CBE4-26AF-453C-A71A-627F7A5D7396}" destId="{CE03D3C9-082B-450C-AAE0-C3A2A5719030}" srcOrd="0" destOrd="0" presId="urn:microsoft.com/office/officeart/2005/8/layout/vList2"/>
    <dgm:cxn modelId="{5876C272-E1D3-4752-BA7F-FDF339197E13}" type="presOf" srcId="{1CFA9E0A-BD08-439C-8D38-3C118D294482}" destId="{CE03D3C9-082B-450C-AAE0-C3A2A5719030}" srcOrd="0" destOrd="1" presId="urn:microsoft.com/office/officeart/2005/8/layout/vList2"/>
    <dgm:cxn modelId="{C462D855-EB52-41D3-B568-619343EAE5FC}" type="presOf" srcId="{BA132FD8-0DCC-4CEF-ABF4-817C3E703299}" destId="{8876A8AC-84A3-419E-9F42-83CA6B9739A8}" srcOrd="0" destOrd="0" presId="urn:microsoft.com/office/officeart/2005/8/layout/vList2"/>
    <dgm:cxn modelId="{92016879-1701-46B8-B565-517688CACB84}" type="presOf" srcId="{9A223A55-A4B4-4EA1-B92F-756E50D211E9}" destId="{E26A65E0-02AA-4027-B17E-C268DB37F920}" srcOrd="0" destOrd="0" presId="urn:microsoft.com/office/officeart/2005/8/layout/vList2"/>
    <dgm:cxn modelId="{E26E207D-EF36-4DA3-8D16-293A194A489B}" srcId="{BA132FD8-0DCC-4CEF-ABF4-817C3E703299}" destId="{1CFA9E0A-BD08-439C-8D38-3C118D294482}" srcOrd="1" destOrd="0" parTransId="{53FF0BFF-3361-4E41-96C1-E4C474E5D5F3}" sibTransId="{374A82DF-6D66-42CE-BD62-5977D2186313}"/>
    <dgm:cxn modelId="{76D5DA7F-9D6C-4501-A68E-7A7F6424C613}" type="presOf" srcId="{2ADD01FD-3ED8-4222-B3A8-D4C3CF1EEB92}" destId="{49D7563A-9C64-49D5-99B7-5B85E37C14F6}" srcOrd="0" destOrd="0" presId="urn:microsoft.com/office/officeart/2005/8/layout/vList2"/>
    <dgm:cxn modelId="{301CEE8A-0C5D-4993-A8C9-8C9094D17CE8}" type="presOf" srcId="{14CE45DA-E6FD-4AC2-A8ED-8BABA0068C2C}" destId="{DD4C571C-359E-4793-84F5-1C768C4EE98D}" srcOrd="0" destOrd="0" presId="urn:microsoft.com/office/officeart/2005/8/layout/vList2"/>
    <dgm:cxn modelId="{30795293-1BEC-4213-893A-A113E87D11A0}" type="presOf" srcId="{DAD1CD1D-26F6-437B-B295-92E7360A41C5}" destId="{910D025F-D276-4253-B1A8-FE905EAB3C0D}" srcOrd="0" destOrd="0" presId="urn:microsoft.com/office/officeart/2005/8/layout/vList2"/>
    <dgm:cxn modelId="{E48D0C9E-654A-4941-9029-213AD2C75201}" srcId="{DAD1CD1D-26F6-437B-B295-92E7360A41C5}" destId="{F266E586-47CA-4D83-9D26-4C3B52DB7500}" srcOrd="1" destOrd="0" parTransId="{52C9F507-8ECD-4CA4-A5E9-CAB08A16B898}" sibTransId="{5A2C1435-9448-4912-A089-E97606239D01}"/>
    <dgm:cxn modelId="{444535C8-2652-43DF-AE51-0CC16A1BD58A}" srcId="{DAD1CD1D-26F6-437B-B295-92E7360A41C5}" destId="{9A223A55-A4B4-4EA1-B92F-756E50D211E9}" srcOrd="0" destOrd="0" parTransId="{5F00E218-390A-45BA-9A1D-FD88EEB8C61F}" sibTransId="{CA84940C-6A2B-4675-B928-80E011B7AA2B}"/>
    <dgm:cxn modelId="{261587D0-9113-4014-A691-4D92BEEB7ACF}" srcId="{BA132FD8-0DCC-4CEF-ABF4-817C3E703299}" destId="{3940CBE4-26AF-453C-A71A-627F7A5D7396}" srcOrd="0" destOrd="0" parTransId="{B4FE6B84-7963-41A5-8107-5844CE289078}" sibTransId="{8239A2F3-531A-4A72-950E-1A338815AEAB}"/>
    <dgm:cxn modelId="{C74235D8-9F04-4C44-84E2-93F3C1107C8F}" srcId="{9A223A55-A4B4-4EA1-B92F-756E50D211E9}" destId="{14CE45DA-E6FD-4AC2-A8ED-8BABA0068C2C}" srcOrd="0" destOrd="0" parTransId="{FB0954B3-2163-4284-B93B-6A7F0BA9AFED}" sibTransId="{E48DEDAD-6EA5-4470-B6F0-FE5DBCF3657D}"/>
    <dgm:cxn modelId="{4563BFE9-DF3B-4EE2-8B43-8F524AFDFB46}" srcId="{DAD1CD1D-26F6-437B-B295-92E7360A41C5}" destId="{BA132FD8-0DCC-4CEF-ABF4-817C3E703299}" srcOrd="2" destOrd="0" parTransId="{2AA5582A-4921-4140-B5A2-D8E27CE4A3E9}" sibTransId="{58AE4D53-C2A0-4F5A-A3EB-89EB18EFC0C3}"/>
    <dgm:cxn modelId="{075F5DEC-A38E-4FBE-894F-6F0C549C3FE7}" type="presOf" srcId="{F266E586-47CA-4D83-9D26-4C3B52DB7500}" destId="{6CDE60D6-89BB-4DC8-AB12-521595D340F2}" srcOrd="0" destOrd="0" presId="urn:microsoft.com/office/officeart/2005/8/layout/vList2"/>
    <dgm:cxn modelId="{9093AEE7-8A30-4E4A-944D-BF058736FDC4}" type="presParOf" srcId="{910D025F-D276-4253-B1A8-FE905EAB3C0D}" destId="{E26A65E0-02AA-4027-B17E-C268DB37F920}" srcOrd="0" destOrd="0" presId="urn:microsoft.com/office/officeart/2005/8/layout/vList2"/>
    <dgm:cxn modelId="{1D51879C-2A11-47CC-9295-6C6B8CA67509}" type="presParOf" srcId="{910D025F-D276-4253-B1A8-FE905EAB3C0D}" destId="{DD4C571C-359E-4793-84F5-1C768C4EE98D}" srcOrd="1" destOrd="0" presId="urn:microsoft.com/office/officeart/2005/8/layout/vList2"/>
    <dgm:cxn modelId="{8CC5F568-ACD8-47E7-8C51-2F9D011BD9D8}" type="presParOf" srcId="{910D025F-D276-4253-B1A8-FE905EAB3C0D}" destId="{6CDE60D6-89BB-4DC8-AB12-521595D340F2}" srcOrd="2" destOrd="0" presId="urn:microsoft.com/office/officeart/2005/8/layout/vList2"/>
    <dgm:cxn modelId="{3F4725E6-97A2-46CD-A1F5-644537783063}" type="presParOf" srcId="{910D025F-D276-4253-B1A8-FE905EAB3C0D}" destId="{49D7563A-9C64-49D5-99B7-5B85E37C14F6}" srcOrd="3" destOrd="0" presId="urn:microsoft.com/office/officeart/2005/8/layout/vList2"/>
    <dgm:cxn modelId="{2D2141E2-F54F-44AD-A99C-84F34167F534}" type="presParOf" srcId="{910D025F-D276-4253-B1A8-FE905EAB3C0D}" destId="{8876A8AC-84A3-419E-9F42-83CA6B9739A8}" srcOrd="4" destOrd="0" presId="urn:microsoft.com/office/officeart/2005/8/layout/vList2"/>
    <dgm:cxn modelId="{D939D637-C172-4D02-A316-9DC499756C1C}" type="presParOf" srcId="{910D025F-D276-4253-B1A8-FE905EAB3C0D}" destId="{CE03D3C9-082B-450C-AAE0-C3A2A571903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A65E0-02AA-4027-B17E-C268DB37F920}">
      <dsp:nvSpPr>
        <dsp:cNvPr id="0" name=""/>
        <dsp:cNvSpPr/>
      </dsp:nvSpPr>
      <dsp:spPr>
        <a:xfrm>
          <a:off x="0" y="24549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Learning rate</a:t>
          </a:r>
        </a:p>
      </dsp:txBody>
      <dsp:txXfrm>
        <a:off x="34783" y="59332"/>
        <a:ext cx="11967611" cy="642964"/>
      </dsp:txXfrm>
    </dsp:sp>
    <dsp:sp modelId="{DD4C571C-359E-4793-84F5-1C768C4EE98D}">
      <dsp:nvSpPr>
        <dsp:cNvPr id="0" name=""/>
        <dsp:cNvSpPr/>
      </dsp:nvSpPr>
      <dsp:spPr>
        <a:xfrm>
          <a:off x="0" y="737080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number of learned students (binary states) or the class average (continuous states) evolve over time?</a:t>
          </a:r>
        </a:p>
      </dsp:txBody>
      <dsp:txXfrm>
        <a:off x="0" y="737080"/>
        <a:ext cx="12037177" cy="735367"/>
      </dsp:txXfrm>
    </dsp:sp>
    <dsp:sp modelId="{6CDE60D6-89BB-4DC8-AB12-521595D340F2}">
      <dsp:nvSpPr>
        <dsp:cNvPr id="0" name=""/>
        <dsp:cNvSpPr/>
      </dsp:nvSpPr>
      <dsp:spPr>
        <a:xfrm>
          <a:off x="0" y="1472447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Nucleation sites position</a:t>
          </a:r>
        </a:p>
      </dsp:txBody>
      <dsp:txXfrm>
        <a:off x="34783" y="1507230"/>
        <a:ext cx="11967611" cy="642964"/>
      </dsp:txXfrm>
    </dsp:sp>
    <dsp:sp modelId="{49D7563A-9C64-49D5-99B7-5B85E37C14F6}">
      <dsp:nvSpPr>
        <dsp:cNvPr id="0" name=""/>
        <dsp:cNvSpPr/>
      </dsp:nvSpPr>
      <dsp:spPr>
        <a:xfrm>
          <a:off x="0" y="2184977"/>
          <a:ext cx="12037177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H" sz="2400" kern="1200" dirty="0"/>
            <a:t>How does the position of learned/high aptitude students affect</a:t>
          </a:r>
          <a:br>
            <a:rPr lang="en-PH" sz="2400" kern="1200" dirty="0"/>
          </a:br>
          <a:r>
            <a:rPr lang="en-PH" sz="2400" kern="1200" dirty="0"/>
            <a:t>the learning rate of the class?</a:t>
          </a:r>
        </a:p>
      </dsp:txBody>
      <dsp:txXfrm>
        <a:off x="0" y="2184977"/>
        <a:ext cx="12037177" cy="735367"/>
      </dsp:txXfrm>
    </dsp:sp>
    <dsp:sp modelId="{8876A8AC-84A3-419E-9F42-83CA6B9739A8}">
      <dsp:nvSpPr>
        <dsp:cNvPr id="0" name=""/>
        <dsp:cNvSpPr/>
      </dsp:nvSpPr>
      <dsp:spPr>
        <a:xfrm>
          <a:off x="0" y="2920344"/>
          <a:ext cx="12037177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900" kern="1200" dirty="0"/>
            <a:t>Homogeneity</a:t>
          </a:r>
        </a:p>
      </dsp:txBody>
      <dsp:txXfrm>
        <a:off x="34783" y="2955127"/>
        <a:ext cx="11967611" cy="642964"/>
      </dsp:txXfrm>
    </dsp:sp>
    <dsp:sp modelId="{CE03D3C9-082B-450C-AAE0-C3A2A5719030}">
      <dsp:nvSpPr>
        <dsp:cNvPr id="0" name=""/>
        <dsp:cNvSpPr/>
      </dsp:nvSpPr>
      <dsp:spPr>
        <a:xfrm>
          <a:off x="0" y="3632875"/>
          <a:ext cx="12037177" cy="810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18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How does the spatial aptitude homogeneity affect the learning rate of the class?</a:t>
          </a:r>
          <a:endParaRPr lang="en-PH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How does the social aspect affect the classroom (Watts–</a:t>
          </a:r>
          <a:r>
            <a:rPr lang="en-US" sz="2400" kern="1200" dirty="0" err="1"/>
            <a:t>Strogatz</a:t>
          </a:r>
          <a:r>
            <a:rPr lang="en-US" sz="2400" kern="1200" dirty="0"/>
            <a:t> model) dynamics?</a:t>
          </a:r>
          <a:endParaRPr lang="en-PH" sz="2400" kern="1200" dirty="0"/>
        </a:p>
      </dsp:txBody>
      <dsp:txXfrm>
        <a:off x="0" y="3632875"/>
        <a:ext cx="12037177" cy="81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B589-3DCF-4CC3-8CB1-8F263020D954}" type="datetimeFigureOut">
              <a:rPr lang="en-PH" smtClean="0"/>
              <a:t>04/16/2024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4DEC7-B541-49CD-9364-4AC7105E64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08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 neural network to predict the outcome of the classroom based on the initial seating arrangement and aptitude levels of the students</a:t>
            </a:r>
          </a:p>
          <a:p>
            <a:endParaRPr lang="en-US" dirty="0"/>
          </a:p>
          <a:p>
            <a:r>
              <a:rPr lang="en-PH" dirty="0"/>
              <a:t>Sample size: 68 classrooms, 9 schools/universities; 20 in college, 48 in </a:t>
            </a:r>
            <a:r>
              <a:rPr lang="en-PH" dirty="0" err="1"/>
              <a:t>hs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38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85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Parameters we get from each simulation:</a:t>
            </a:r>
          </a:p>
          <a:p>
            <a:r>
              <a:rPr lang="en-PH" dirty="0"/>
              <a:t>Number of generations to saturate the class (normalized to the number of students in the class): learned/max</a:t>
            </a:r>
          </a:p>
          <a:p>
            <a:r>
              <a:rPr lang="en-PH" dirty="0"/>
              <a:t>Characteristic variable (m). Taken as the exponent of the fitted line y=</a:t>
            </a:r>
            <a:r>
              <a:rPr lang="en-PH" dirty="0" err="1"/>
              <a:t>ax^</a:t>
            </a:r>
            <a:r>
              <a:rPr lang="en-PH" b="1" i="0" u="none" dirty="0" err="1"/>
              <a:t>b</a:t>
            </a:r>
            <a:endParaRPr lang="en-PH" b="1" i="0" u="none" dirty="0"/>
          </a:p>
          <a:p>
            <a:r>
              <a:rPr lang="en-PH" b="0" i="0" u="none" dirty="0"/>
              <a:t>The fitting of the data ends at 50%, so that the it only measures the spreading before the finite size effects kicks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B9C7-E64D-4A9E-9341-1BC2A2DA8DCC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324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Inner corner performs best</a:t>
            </a:r>
          </a:p>
          <a:p>
            <a:r>
              <a:rPr lang="en-PH" dirty="0"/>
              <a:t>Outer corner and center perform similarly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248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Time to learn is dictated by power law (dependent on class size) -&gt; </a:t>
            </a:r>
            <a:r>
              <a:rPr lang="en-PH" dirty="0" err="1"/>
              <a:t>normalizabe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0654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383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4DEC7-B541-49CD-9364-4AC7105E6440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29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F65-3F11-FD5D-739D-5D072CDA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13" y="618525"/>
            <a:ext cx="11510174" cy="20537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FD963-2FAF-A23E-C57B-EA0F47352B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0912" y="2888273"/>
            <a:ext cx="5670000" cy="170210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  <a:endParaRPr lang="en-P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C60D4C-31A7-24EA-FE54-1C44B7CFB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313" y="4746609"/>
            <a:ext cx="8536178" cy="1577126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PH" dirty="0"/>
              <a:t>All about me + Event details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71FF8C-C37A-AB61-CB50-7C67E5DB06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1090" y="2888273"/>
            <a:ext cx="5670000" cy="1702107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PH" dirty="0"/>
              <a:t>Publication details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D8856D8-6C60-31A7-919F-F6652B62A2F2}"/>
              </a:ext>
            </a:extLst>
          </p:cNvPr>
          <p:cNvGrpSpPr/>
          <p:nvPr userDrawn="1"/>
        </p:nvGrpSpPr>
        <p:grpSpPr>
          <a:xfrm>
            <a:off x="9130089" y="4704708"/>
            <a:ext cx="2720598" cy="1660928"/>
            <a:chOff x="9130089" y="4704708"/>
            <a:chExt cx="2720598" cy="16609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023407-6BAA-5E85-8BAD-5E4AC681CDC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29" name="Picture 28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93868C57-1DE6-FEDD-B1CA-926B02815A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31" name="Picture 30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741DA45E-CD6A-925D-B98B-078F57155D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33" name="Picture 32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94FD9878-5DC9-20C3-D550-A5FC69B53A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A9B0666-3AFC-E886-7DFB-29E4718A80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35" name="Picture 3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B73220F5-8226-6025-D3A5-AE00D822FE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38" name="Picture 37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264EBD6-06AD-01C2-046E-71AED91FF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1B99A5-BD9B-4CE9-F0BE-CAE5CAF7FD85}"/>
              </a:ext>
            </a:extLst>
          </p:cNvPr>
          <p:cNvSpPr/>
          <p:nvPr userDrawn="1"/>
        </p:nvSpPr>
        <p:spPr>
          <a:xfrm flipV="1">
            <a:off x="340913" y="2738839"/>
            <a:ext cx="1151017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FBE2F23A-6579-17A9-8BD8-C63797F896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60104" y="0"/>
            <a:ext cx="1131895" cy="36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6F7A4C69-6890-CCBA-596E-A4E7F46818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7410" y="6451565"/>
            <a:ext cx="11219543" cy="360000"/>
          </a:xfrm>
          <a:prstGeom prst="rect">
            <a:avLst/>
          </a:prstGeom>
        </p:spPr>
        <p:txBody>
          <a:bodyPr/>
          <a:lstStyle/>
          <a:p>
            <a:endParaRPr lang="en-PH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6C03F247-B4BD-7000-85F2-ECF8C67C59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76BDC-CC57-7747-7990-C93624FC6C45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C92E-3E22-1810-9C19-42F28149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694620"/>
            <a:ext cx="9983415" cy="7762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5A83-3AC3-23EA-1648-A6A24A72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78F0-30D2-BA3B-53C4-7FB95875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53C3E0-31AE-5C25-C3A7-CA8EBFD298C3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69E84-D3A5-B787-DEF8-4A8D8F0EA435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A72F79-8497-9428-B761-B3123887C67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8" name="Picture 17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7F3324CF-0FD9-820A-F52D-FD7BDC3CDC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9" name="Picture 18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51606284-B648-AEEA-BCB4-F659B03366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20" name="Picture 19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09F77736-A73E-253E-74DA-55E4EE575F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1ACF8-CD61-12E4-3586-F728352186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6" name="Picture 15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E49277AB-8558-4AC9-DA68-957D20C114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7" name="Picture 16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FF764FA4-D910-76AA-96F8-09690ACA6E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926047-A0AA-90DF-4CBB-7C8D51A98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17B9-8D95-3509-9E62-54197511E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087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4BF6-6457-24D3-A67C-2436BB2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8863B3-F4AE-1F04-7D9A-2CEBF52AC951}"/>
              </a:ext>
            </a:extLst>
          </p:cNvPr>
          <p:cNvSpPr/>
          <p:nvPr userDrawn="1"/>
        </p:nvSpPr>
        <p:spPr>
          <a:xfrm flipV="1">
            <a:off x="284335" y="1550304"/>
            <a:ext cx="11624400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7F25BB-E932-D835-1A81-732C627FECA2}"/>
              </a:ext>
            </a:extLst>
          </p:cNvPr>
          <p:cNvGrpSpPr/>
          <p:nvPr userDrawn="1"/>
        </p:nvGrpSpPr>
        <p:grpSpPr>
          <a:xfrm>
            <a:off x="10452104" y="648174"/>
            <a:ext cx="1456631" cy="889275"/>
            <a:chOff x="9130089" y="4704708"/>
            <a:chExt cx="2720598" cy="16609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F3AFF6-A139-8FEF-26D9-67EBA57A5D3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30089" y="4704708"/>
              <a:ext cx="2720598" cy="830464"/>
              <a:chOff x="4894990" y="4453717"/>
              <a:chExt cx="4127756" cy="1260000"/>
            </a:xfrm>
          </p:grpSpPr>
          <p:pic>
            <p:nvPicPr>
              <p:cNvPr id="17" name="Picture 16" descr="A logo with a bird and a shield&#10;&#10;Description automatically generated">
                <a:extLst>
                  <a:ext uri="{FF2B5EF4-FFF2-40B4-BE49-F238E27FC236}">
                    <a16:creationId xmlns:a16="http://schemas.microsoft.com/office/drawing/2014/main" id="{67B4F36E-60DC-1AB9-A9F4-618A088747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4990" y="4453717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 descr="A blue and yellow logo&#10;&#10;Description automatically generated">
                <a:extLst>
                  <a:ext uri="{FF2B5EF4-FFF2-40B4-BE49-F238E27FC236}">
                    <a16:creationId xmlns:a16="http://schemas.microsoft.com/office/drawing/2014/main" id="{DB55C02B-F0DE-6E95-0D51-570797501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474" y="4453717"/>
                <a:ext cx="1330788" cy="1260000"/>
              </a:xfrm>
              <a:prstGeom prst="rect">
                <a:avLst/>
              </a:prstGeom>
            </p:spPr>
          </p:pic>
          <p:pic>
            <p:nvPicPr>
              <p:cNvPr id="19" name="Picture 18" descr="A logo with text and symbols&#10;&#10;Description automatically generated">
                <a:extLst>
                  <a:ext uri="{FF2B5EF4-FFF2-40B4-BE49-F238E27FC236}">
                    <a16:creationId xmlns:a16="http://schemas.microsoft.com/office/drawing/2014/main" id="{5604EECF-F3C9-F06E-DC76-B6FFD7C561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2746" y="4453717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46C8D2-30E7-2F26-A40A-F68A0B0646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180079" y="5535172"/>
              <a:ext cx="2620618" cy="830464"/>
              <a:chOff x="5388673" y="4809551"/>
              <a:chExt cx="4260068" cy="1350000"/>
            </a:xfrm>
          </p:grpSpPr>
          <p:pic>
            <p:nvPicPr>
              <p:cNvPr id="15" name="Picture 14" descr="A close up of a blue and grey circle&#10;&#10;Description automatically generated">
                <a:extLst>
                  <a:ext uri="{FF2B5EF4-FFF2-40B4-BE49-F238E27FC236}">
                    <a16:creationId xmlns:a16="http://schemas.microsoft.com/office/drawing/2014/main" id="{CF893D9F-0299-4CFA-551A-661B97294D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673" y="4932283"/>
                <a:ext cx="2800205" cy="1080000"/>
              </a:xfrm>
              <a:prstGeom prst="rect">
                <a:avLst/>
              </a:prstGeom>
            </p:spPr>
          </p:pic>
          <p:pic>
            <p:nvPicPr>
              <p:cNvPr id="16" name="Picture 15" descr="A red green and blue triangle with lines and dots&#10;&#10;Description automatically generated">
                <a:extLst>
                  <a:ext uri="{FF2B5EF4-FFF2-40B4-BE49-F238E27FC236}">
                    <a16:creationId xmlns:a16="http://schemas.microsoft.com/office/drawing/2014/main" id="{007DCAD5-9236-D2B5-0A30-48B3D18E28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741" y="4809551"/>
                <a:ext cx="1350000" cy="13500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1731DA-B9B1-ABF5-FC0B-5F72566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69EA7E-3A7A-960E-46A2-E8E77F98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5C9FD95-AD80-8521-13E0-3FFAED25B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4231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200D07E-6334-B050-AA32-502F2B42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969528C-41EA-08E6-3C47-6EF197D13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9C7A-795B-944A-B48C-D16C96063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271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1E04-9DD9-89D4-A49E-E8230DFE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2" y="1222157"/>
            <a:ext cx="9983415" cy="1643592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35CD28-C907-1E8C-8447-DE24B411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/>
          <a:p>
            <a:fld id="{32177519-FDB5-46C8-A273-662D2447F0A4}" type="slidenum">
              <a:rPr lang="en-PH" smtClean="0"/>
              <a:t>‹#›</a:t>
            </a:fld>
            <a:endParaRPr lang="en-PH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53A3E5-5B32-F506-55AA-1B5C8EEAD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4D0CCC7-94CC-6374-0F72-8A1CA7665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2024.04.16</a:t>
            </a:r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733BF5-57A7-FC25-C7D4-7620761AFDD1}"/>
              </a:ext>
            </a:extLst>
          </p:cNvPr>
          <p:cNvSpPr/>
          <p:nvPr userDrawn="1"/>
        </p:nvSpPr>
        <p:spPr>
          <a:xfrm flipV="1">
            <a:off x="1103686" y="2933076"/>
            <a:ext cx="9983414" cy="45719"/>
          </a:xfrm>
          <a:prstGeom prst="roundRect">
            <a:avLst>
              <a:gd name="adj" fmla="val 50000"/>
            </a:avLst>
          </a:prstGeom>
          <a:solidFill>
            <a:srgbClr val="825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139BAA-44B0-B0DF-4138-1CAFD15F08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28286"/>
            <a:ext cx="9983414" cy="274864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558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box">
            <a:extLst>
              <a:ext uri="{FF2B5EF4-FFF2-40B4-BE49-F238E27FC236}">
                <a16:creationId xmlns:a16="http://schemas.microsoft.com/office/drawing/2014/main" id="{5825AF67-1074-F73C-FA71-8675E6A83A2B}"/>
              </a:ext>
            </a:extLst>
          </p:cNvPr>
          <p:cNvSpPr/>
          <p:nvPr userDrawn="1"/>
        </p:nvSpPr>
        <p:spPr>
          <a:xfrm>
            <a:off x="0" y="6408000"/>
            <a:ext cx="12192000" cy="4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Header box">
            <a:extLst>
              <a:ext uri="{FF2B5EF4-FFF2-40B4-BE49-F238E27FC236}">
                <a16:creationId xmlns:a16="http://schemas.microsoft.com/office/drawing/2014/main" id="{8BF18EDF-80C5-186C-BBA6-ED66E96D3CFD}"/>
              </a:ext>
            </a:extLst>
          </p:cNvPr>
          <p:cNvSpPr/>
          <p:nvPr userDrawn="1"/>
        </p:nvSpPr>
        <p:spPr>
          <a:xfrm>
            <a:off x="0" y="0"/>
            <a:ext cx="12192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D3F1C2E3-BC5F-9597-FB8A-9538A08D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5" y="704668"/>
            <a:ext cx="9983415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D2572D9A-2A5C-C564-D710-119F1A42F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265" y="1733384"/>
            <a:ext cx="11625470" cy="444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Presentation title">
            <a:extLst>
              <a:ext uri="{FF2B5EF4-FFF2-40B4-BE49-F238E27FC236}">
                <a16:creationId xmlns:a16="http://schemas.microsoft.com/office/drawing/2014/main" id="{F25B7521-30D7-BD13-9717-14C3684FA9C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8418136" cy="360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dynamics in a cellular automata model of classroom peer-to-peer interactions</a:t>
            </a:r>
            <a:endParaRPr lang="en-PH" dirty="0"/>
          </a:p>
        </p:txBody>
      </p:sp>
      <p:sp>
        <p:nvSpPr>
          <p:cNvPr id="22" name="Event">
            <a:extLst>
              <a:ext uri="{FF2B5EF4-FFF2-40B4-BE49-F238E27FC236}">
                <a16:creationId xmlns:a16="http://schemas.microsoft.com/office/drawing/2014/main" id="{DFFA2FA3-EF91-DD19-486B-FF8E5D30364E}"/>
              </a:ext>
            </a:extLst>
          </p:cNvPr>
          <p:cNvSpPr txBox="1">
            <a:spLocks/>
          </p:cNvSpPr>
          <p:nvPr userDrawn="1"/>
        </p:nvSpPr>
        <p:spPr>
          <a:xfrm>
            <a:off x="8540684" y="0"/>
            <a:ext cx="3651315" cy="360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AY 23-24 2</a:t>
            </a:r>
            <a:r>
              <a:rPr lang="en-PH" baseline="30000" dirty="0"/>
              <a:t>nd</a:t>
            </a:r>
            <a:r>
              <a:rPr lang="en-PH" dirty="0"/>
              <a:t> Semester RM Slides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B21EB6-4ACE-BED0-A8DB-3DF9223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219" y="6451565"/>
            <a:ext cx="739019" cy="360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177519-FDB5-46C8-A273-662D2447F0A4}" type="slidenum">
              <a:rPr lang="en-PH" smtClean="0"/>
              <a:pPr/>
              <a:t>‹#›</a:t>
            </a:fld>
            <a:endParaRPr lang="en-PH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CBB2E8-859B-B0E0-F59A-3FBD7D3A0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11" y="6451565"/>
            <a:ext cx="1009601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41E7CD-0BB4-0588-8781-339BBBBF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20651" y="6451565"/>
            <a:ext cx="108834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2024.04.16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72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55F2F5B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69E683D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F84060F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9A61600E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microsoft.com/office/2018/10/relationships/comments" Target="../comments/modernComment_107_AFCE192A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992-9750-2CBA-5431-3EE96C59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" y="618525"/>
            <a:ext cx="11951970" cy="2053771"/>
          </a:xfrm>
        </p:spPr>
        <p:txBody>
          <a:bodyPr>
            <a:noAutofit/>
          </a:bodyPr>
          <a:lstStyle/>
          <a:p>
            <a:r>
              <a:rPr lang="en-US" sz="4800" dirty="0"/>
              <a:t>Learning dynamics in a cellular automata model of classroom peer-to-peer interactions</a:t>
            </a:r>
            <a:endParaRPr lang="en-PH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73D8-B812-B508-FC5E-EAB64FFF3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AY 2023-2024 Sem 2 RM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DDAD-CC9D-05E3-75F5-66FFFD80B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pPr algn="l"/>
            <a:r>
              <a:rPr lang="en-PH" b="1" dirty="0"/>
              <a:t>Sy, Clarence Ioakim T.</a:t>
            </a:r>
          </a:p>
          <a:p>
            <a:pPr algn="l"/>
            <a:r>
              <a:rPr lang="en-PH" dirty="0"/>
              <a:t>BS4 Applied Physics</a:t>
            </a:r>
          </a:p>
          <a:p>
            <a:pPr algn="l"/>
            <a:endParaRPr lang="en-PH" dirty="0"/>
          </a:p>
          <a:p>
            <a:pPr algn="l"/>
            <a:r>
              <a:rPr lang="en-PH" b="1" dirty="0"/>
              <a:t>Adviser: Dr. </a:t>
            </a:r>
            <a:r>
              <a:rPr lang="en-PH" b="1" dirty="0" err="1"/>
              <a:t>Johnrob</a:t>
            </a:r>
            <a:r>
              <a:rPr lang="en-PH" b="1" dirty="0"/>
              <a:t> </a:t>
            </a:r>
            <a:r>
              <a:rPr lang="en-PH" b="1" dirty="0" err="1"/>
              <a:t>Bantang</a:t>
            </a:r>
            <a:endParaRPr lang="en-PH" b="1" dirty="0"/>
          </a:p>
          <a:p>
            <a:pPr algn="l"/>
            <a:r>
              <a:rPr lang="en-PH" dirty="0"/>
              <a:t>Complexity Science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1E92E-6098-A61B-C53E-823DF93CC1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9614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00E658-5A35-DCCF-61D7-1F7D8A22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89ADC-5BCC-5791-A790-C3535AF1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D9F00-B46C-D436-F4A4-312E74AD0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A66B-CA11-FF8C-2C76-BC1D714101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4056-A1B5-A3C8-3910-A429B0F838F5}"/>
              </a:ext>
            </a:extLst>
          </p:cNvPr>
          <p:cNvGrpSpPr/>
          <p:nvPr/>
        </p:nvGrpSpPr>
        <p:grpSpPr>
          <a:xfrm>
            <a:off x="391281" y="1715939"/>
            <a:ext cx="11409438" cy="4181483"/>
            <a:chOff x="360045" y="1521629"/>
            <a:chExt cx="11409438" cy="41814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9843FA-E0A9-F33E-60A2-57D635BDCE95}"/>
                </a:ext>
              </a:extLst>
            </p:cNvPr>
            <p:cNvGrpSpPr/>
            <p:nvPr/>
          </p:nvGrpSpPr>
          <p:grpSpPr>
            <a:xfrm>
              <a:off x="360045" y="1606634"/>
              <a:ext cx="5623560" cy="4011472"/>
              <a:chOff x="685800" y="1760220"/>
              <a:chExt cx="5623560" cy="4011472"/>
            </a:xfrm>
          </p:grpSpPr>
          <p:pic>
            <p:nvPicPr>
              <p:cNvPr id="9" name="Picture 8" descr="A graph of a graph of different colored circles&#10;&#10;Description automatically generated with medium confidence">
                <a:extLst>
                  <a:ext uri="{FF2B5EF4-FFF2-40B4-BE49-F238E27FC236}">
                    <a16:creationId xmlns:a16="http://schemas.microsoft.com/office/drawing/2014/main" id="{6315E0F3-45BC-B62B-A11A-6947D4372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580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/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400" dirty="0"/>
                      <a:t>Time to Learn vs Spread Coefficient </a:t>
                    </a:r>
                    <a14:m>
                      <m:oMath xmlns:m="http://schemas.openxmlformats.org/officeDocument/2006/math"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C3A77EE-C3F0-123A-5507-B7569E5B67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1760220"/>
                    <a:ext cx="562356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526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7A158A-1A84-E656-078D-BEF731C150A4}"/>
                </a:ext>
              </a:extLst>
            </p:cNvPr>
            <p:cNvGrpSpPr/>
            <p:nvPr/>
          </p:nvGrpSpPr>
          <p:grpSpPr>
            <a:xfrm>
              <a:off x="6145923" y="1521629"/>
              <a:ext cx="5623560" cy="4181483"/>
              <a:chOff x="6471678" y="1590209"/>
              <a:chExt cx="5623560" cy="4181483"/>
            </a:xfrm>
          </p:grpSpPr>
          <p:pic>
            <p:nvPicPr>
              <p:cNvPr id="8" name="Picture 7" descr="A graph of 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6B3B685B-C258-EF6D-5B99-00E96ED60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3458" y="2531692"/>
                <a:ext cx="4860000" cy="324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/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2800" dirty="0"/>
                      <a:t>Characteristic Variable vs </a:t>
                    </a:r>
                    <a:br>
                      <a:rPr lang="en-PH" sz="2800" dirty="0"/>
                    </a:br>
                    <a:r>
                      <a:rPr lang="en-PH" sz="2800" dirty="0"/>
                      <a:t>Spread Coefficient </a:t>
                    </a:r>
                    <a14:m>
                      <m:oMath xmlns:m="http://schemas.openxmlformats.org/officeDocument/2006/math"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a14:m>
                    <a:endParaRPr lang="en-PH" sz="2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EB73AB6-45E2-56D5-DC50-F8FF7BE54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1678" y="1590209"/>
                    <a:ext cx="5623560" cy="9541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6369" b="-16561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419859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8FC4-8870-083D-9193-C1848CEB9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B2C9F66-3435-83DF-B0E2-AB26DCF1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PCA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F34C5-3B6E-CF39-FAE3-5231F05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CF7A0-53B0-60DA-7C39-6DE08720F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D5690-9C2F-EEDC-7199-E69C9A616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782A0D5-0583-00CA-BDDB-7A31733F3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51" y="1980241"/>
            <a:ext cx="6530297" cy="43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0053-04F1-5D34-0DF0-32883EB5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CA363-CA78-0901-9023-658933A3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A4C0-F8F6-6A2D-02D0-E3245D28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12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ABC07-58C9-E9DF-8BE3-0101A65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406A5-841A-DE15-5DB1-460577741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5255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C816-838D-E5AB-1E0D-5D01EFAC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CC8D-1EF1-F8F8-9877-50B6D52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A49F-15EC-61D0-F840-8088E087F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EA31-E62B-7975-B0F1-4DCD1433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13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51D75-466F-75FC-AC76-E3CCA450DE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567A-9C41-BB60-3EB6-CED72FDF2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3429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269A-2D19-2788-21DD-89A53AC3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B184-4AF3-65F5-271D-6125694F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March 5,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D280C-C43F-B68E-F981-023849AE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AA3A7-89CA-D844-C59A-E2A6318A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9D09-82BF-4DFC-E727-9A1A973589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83DF5-6B7E-4A60-E2F3-EB53E4B6AE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Started on standardizing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00757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FAA32-534C-0B6A-7B62-C7E76061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679F1-F855-F452-BB7E-CA9AC0A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F47D5-E940-5CC0-7107-7038FFA953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872BA-D4FC-D70F-6722-45679C5C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192"/>
            <a:ext cx="12192000" cy="53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5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B3133-E59C-27BE-700C-0ECD3D4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16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CE54D-1E79-C6D9-E499-A83C233F0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2A21-ABE5-A49F-8259-9B56DB82C0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1EA30-3D8E-7243-C549-A4C850FA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152"/>
            <a:ext cx="12192000" cy="30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5C5D3-0E50-7394-2435-B4EED110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A31A-A9D4-88FF-ABEB-178B5DA9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A88B-AA55-88A8-D3C5-B4929E27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b="1" dirty="0"/>
              <a:t>Normalize TTL vs Class size graph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Compare current data with theoretical TTL (see relevant plot slides for comments)</a:t>
            </a:r>
          </a:p>
          <a:p>
            <a:pPr lvl="1">
              <a:lnSpc>
                <a:spcPct val="150000"/>
              </a:lnSpc>
            </a:pPr>
            <a:r>
              <a:rPr lang="en-PH" b="1" dirty="0"/>
              <a:t>Normalize TTL vs lambda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DC7A2-8194-D871-7BCC-E4E6C13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17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D3FB9-875E-C03E-372F-1D22C62AD5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E2C46-DABA-0522-A9E7-CAAB73D9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3434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0262-1EBD-89F2-2EE3-FAA438D0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BDE7-1BE9-7FF7-46BE-4CB515D1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(more model interactions)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E04A-0C09-2E62-1B0C-7468FCCE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11625470" cy="462169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PH" dirty="0"/>
              <a:t>Introduce orientation bias in the system (anisotropic system)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inhomogeneous individual learning rate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Model the benefit of local/neighborhood homogeneity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Introduce memory or unlearning to the system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Adjust model to accommodate continuous student states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Fit model parameters to existing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AF3E-02E8-3F0A-0C4B-B6EB030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18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01F4C-2F0C-301E-C9B9-9C309E8C58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86AF5-58D1-D1CA-CEC7-97AF66D10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56867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8836-7820-2C1C-1F30-6A42E788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12,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F6CC0-DFA3-2008-C9AB-DAD43C8C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49ABF-AC0C-FC72-1693-D12A1DD30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4B3E6-BE86-DE5A-CC81-DC8EB0E458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F40E9F-8E86-2088-8098-06C44BCCF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More data points for the T vs N plot</a:t>
            </a:r>
          </a:p>
        </p:txBody>
      </p:sp>
    </p:spTree>
    <p:extLst>
      <p:ext uri="{BB962C8B-B14F-4D97-AF65-F5344CB8AC3E}">
        <p14:creationId xmlns:p14="http://schemas.microsoft.com/office/powerpoint/2010/main" val="189564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C48E-628C-5AB2-EE12-05D0167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6000" dirty="0"/>
              <a:t>February 27, 2024</a:t>
            </a:r>
            <a:endParaRPr lang="en-P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E6C59-EF55-9F5D-A8D2-F64F8414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1968E-01B1-00CE-8122-EA6B1EFE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0441A-F285-E5B6-BCA6-95E2D2280D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C29D1A-8D11-B46C-C0FF-1B348FE1E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687" y="3166110"/>
            <a:ext cx="9983414" cy="3080385"/>
          </a:xfrm>
        </p:spPr>
        <p:txBody>
          <a:bodyPr>
            <a:normAutofit/>
          </a:bodyPr>
          <a:lstStyle/>
          <a:p>
            <a:r>
              <a:rPr lang="en-PH" dirty="0"/>
              <a:t>Motivation and previous studies</a:t>
            </a:r>
          </a:p>
          <a:p>
            <a:r>
              <a:rPr lang="en-PH" dirty="0"/>
              <a:t>Research questions</a:t>
            </a:r>
          </a:p>
          <a:p>
            <a:r>
              <a:rPr lang="en-PH" dirty="0"/>
              <a:t>Model descriptions</a:t>
            </a:r>
          </a:p>
          <a:p>
            <a:r>
              <a:rPr lang="en-PH" dirty="0"/>
              <a:t>Current progress and results</a:t>
            </a:r>
          </a:p>
        </p:txBody>
      </p:sp>
    </p:spTree>
    <p:extLst>
      <p:ext uri="{BB962C8B-B14F-4D97-AF65-F5344CB8AC3E}">
        <p14:creationId xmlns:p14="http://schemas.microsoft.com/office/powerpoint/2010/main" val="81072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436D29C-742D-6D94-EB5F-11D79182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851884"/>
            <a:ext cx="6665119" cy="44434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Added more class sizes: 48 and 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600" dirty="0"/>
              <a:t>Linear in log-log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Follows power law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3200" dirty="0"/>
              <a:t>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Not expected: </a:t>
            </a:r>
            <a:r>
              <a:rPr lang="en-PH" sz="3200" dirty="0" err="1"/>
              <a:t>pababa</a:t>
            </a:r>
            <a:r>
              <a:rPr lang="en-PH" sz="3200" dirty="0"/>
              <a:t> </a:t>
            </a:r>
            <a:r>
              <a:rPr lang="en-PH" sz="3200" dirty="0" err="1"/>
              <a:t>yung</a:t>
            </a:r>
            <a:r>
              <a:rPr lang="en-PH" sz="3200" dirty="0"/>
              <a:t> slope. Found the error in code</a:t>
            </a:r>
          </a:p>
        </p:txBody>
      </p:sp>
    </p:spTree>
    <p:extLst>
      <p:ext uri="{BB962C8B-B14F-4D97-AF65-F5344CB8AC3E}">
        <p14:creationId xmlns:p14="http://schemas.microsoft.com/office/powerpoint/2010/main" val="117531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PH" dirty="0"/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PH" dirty="0"/>
                  <a:t> vs </a:t>
                </a:r>
                <a14:m>
                  <m:oMath xmlns:m="http://schemas.openxmlformats.org/officeDocument/2006/math">
                    <m:r>
                      <a:rPr lang="en-P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A18C9AF7-4C23-2A1E-D679-644681B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442" t="-18898" b="-338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903-6C7C-86CE-9241-61A5A55E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62A5-9E0B-85F2-74C9-50587F7A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47693-5A12-A0E8-5825-93DE31A86B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B375E-2113-22D8-D749-3C7749A9732B}"/>
              </a:ext>
            </a:extLst>
          </p:cNvPr>
          <p:cNvSpPr txBox="1"/>
          <p:nvPr/>
        </p:nvSpPr>
        <p:spPr>
          <a:xfrm>
            <a:off x="333487" y="1739530"/>
            <a:ext cx="4475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3200" dirty="0"/>
              <a:t>Fixed code</a:t>
            </a:r>
          </a:p>
        </p:txBody>
      </p:sp>
      <p:pic>
        <p:nvPicPr>
          <p:cNvPr id="9" name="Content Placeholder 8" descr="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B533AE0-6237-BC8D-90FD-73A8F26DD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9" y="178943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1776714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1486-15D2-A3D3-17D0-3B2D8AB8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New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357E-37F8-5FA8-71F7-F4231862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Can an isotropic lambda model an anisotropic lambda?</a:t>
            </a:r>
          </a:p>
          <a:p>
            <a:pPr lvl="1"/>
            <a:r>
              <a:rPr lang="en-PH" dirty="0"/>
              <a:t>Is there an equivalent isotropic lambda to return similar results to an anisotropic</a:t>
            </a:r>
          </a:p>
          <a:p>
            <a:pPr lvl="1"/>
            <a:endParaRPr lang="en-PH" dirty="0"/>
          </a:p>
          <a:p>
            <a:r>
              <a:rPr lang="en-PH" dirty="0"/>
              <a:t>Discuss:</a:t>
            </a:r>
          </a:p>
          <a:p>
            <a:pPr lvl="1"/>
            <a:r>
              <a:rPr lang="en-PH" dirty="0"/>
              <a:t>If we allow jumps, will learning speed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E2D4-0EF0-92E3-9675-874B9FD7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C9BE4-56D8-F7AB-B605-B7C0F688B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8ECCE5-6410-9676-DBEE-2B92C6F1B5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9894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683C-D739-E318-FE4E-39D404A5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New simulation: traditional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H" dirty="0"/>
                  <a:t>Each student has a chance to flip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P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PH" dirty="0"/>
                  <a:t> </a:t>
                </a:r>
              </a:p>
              <a:p>
                <a:r>
                  <a:rPr lang="en-PH" dirty="0"/>
                  <a:t>New set of analysis as benchmark</a:t>
                </a:r>
              </a:p>
              <a:p>
                <a:r>
                  <a:rPr lang="en-PH" dirty="0"/>
                  <a:t>Does it follow #2 variation of the neg binomial </a:t>
                </a:r>
                <a:r>
                  <a:rPr lang="en-PH" dirty="0" err="1"/>
                  <a:t>dist</a:t>
                </a:r>
                <a:r>
                  <a:rPr lang="en-PH" dirty="0"/>
                  <a:t>?</a:t>
                </a:r>
              </a:p>
              <a:p>
                <a:pPr marL="457200" lvl="1" indent="0">
                  <a:buNone/>
                </a:pPr>
                <a:endParaRPr lang="en-P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8DC62-D591-F347-8032-5EE152F7F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5" t="-31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CACE-99F4-2CB0-A657-4376E7F2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B718-B09E-C7D1-E928-B528215EE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E09EAE-24A7-9A70-A783-C883A24F8E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00ACB-DD7F-3D39-8A62-FC881C65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39" y="3534934"/>
            <a:ext cx="4809305" cy="25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7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D33D-4CD0-2C64-AC93-5274484E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March 19,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AE538-2E64-4384-3062-907C0BAB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1218-3AD8-EA5D-60C5-130B500EA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D16A9-ED1D-A514-9D1C-B72246EA15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E22472-5660-2FE8-BCA1-02E3AB0A0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Finished simulations of traditional classroom setting</a:t>
            </a:r>
          </a:p>
          <a:p>
            <a:r>
              <a:rPr lang="en-PH" dirty="0"/>
              <a:t>Plotted a summary of the data</a:t>
            </a:r>
          </a:p>
        </p:txBody>
      </p:sp>
    </p:spTree>
    <p:extLst>
      <p:ext uri="{BB962C8B-B14F-4D97-AF65-F5344CB8AC3E}">
        <p14:creationId xmlns:p14="http://schemas.microsoft.com/office/powerpoint/2010/main" val="73470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700C-1F6F-D874-E11A-20A5BCED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 vs lambda plot (higher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3075-8D14-28AF-772B-761CE67E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4272599" cy="4443579"/>
          </a:xfrm>
        </p:spPr>
        <p:txBody>
          <a:bodyPr/>
          <a:lstStyle/>
          <a:p>
            <a:r>
              <a:rPr lang="en-PH" dirty="0"/>
              <a:t>There are break even 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E94EA-BD7A-697C-D6F9-761C392F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87BB9-0508-4F01-2498-15FDF49B7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2F1A29-7869-DA9E-E929-2FB2EF75C8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10" name="Picture 9" descr="A graph of a graph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66CBBC0-DB20-774E-1871-18C8B7B5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57" y="1870684"/>
            <a:ext cx="6665370" cy="44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1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E0BD-CEDA-ADEA-4846-88817176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349F-9C91-2ED0-3AD4-7098ED3C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6" y="1733384"/>
            <a:ext cx="4514646" cy="4443579"/>
          </a:xfrm>
        </p:spPr>
        <p:txBody>
          <a:bodyPr/>
          <a:lstStyle/>
          <a:p>
            <a:r>
              <a:rPr lang="en-PH" dirty="0"/>
              <a:t>There are also breakpoints between traditional vs peer to peer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5713-8C52-B4AA-231B-D3C4ECEF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26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F823-2E0C-CAA4-6E00-6A20C58A6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FF0C6-E42F-7F92-A8A7-DF31B7A776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graph of a graph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FC64A33F-D8D7-3A22-DB40-67CDD1F1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6" y="1806986"/>
            <a:ext cx="6672879" cy="44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3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92CF-CFC7-FCD0-4929-0D6BF544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T_max</a:t>
            </a:r>
            <a:r>
              <a:rPr lang="en-PH" dirty="0"/>
              <a:t> vs N (lower is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65BD-9825-80AF-82C1-827109F6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65" y="1733384"/>
            <a:ext cx="5520486" cy="4443579"/>
          </a:xfrm>
        </p:spPr>
        <p:txBody>
          <a:bodyPr/>
          <a:lstStyle/>
          <a:p>
            <a:r>
              <a:rPr lang="en-PH" dirty="0"/>
              <a:t>For the same lambda’s, traditional is better at larger classes</a:t>
            </a:r>
          </a:p>
          <a:p>
            <a:r>
              <a:rPr lang="en-PH" dirty="0"/>
              <a:t>The breakpoint is only present for low lambda’s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8B94-F08C-BC96-AB3D-998F807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80089-3A77-B918-F01A-5839A2277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764376-CC7C-E8A3-7026-A7FE11136F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E611BA7-FDF2-5F9E-A3D7-F042B4BEA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03" y="2018571"/>
            <a:ext cx="5827994" cy="38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4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2704-DA01-9441-6BB2-6A0034D4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5976-B2C1-00CB-9CBF-EEA629DAB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Fit the data points to a line (y=</a:t>
            </a:r>
            <a:r>
              <a:rPr lang="en-PH" dirty="0" err="1"/>
              <a:t>ax^b</a:t>
            </a:r>
            <a:r>
              <a:rPr lang="en-PH" dirty="0"/>
              <a:t>)</a:t>
            </a:r>
          </a:p>
          <a:p>
            <a:r>
              <a:rPr lang="en-PH" dirty="0"/>
              <a:t>Find the important constants to determine the breakpoints given the parameters (see next slides)</a:t>
            </a:r>
          </a:p>
          <a:p>
            <a:r>
              <a:rPr lang="en-PH" dirty="0"/>
              <a:t>Legend is starting to get crowded, maybe it’s time to move back to </a:t>
            </a:r>
            <a:r>
              <a:rPr lang="en-PH" dirty="0" err="1"/>
              <a:t>makie</a:t>
            </a:r>
            <a:r>
              <a:rPr lang="en-PH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67214-F25A-4ABB-2749-5EECF7B2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F8314-D8C1-D448-7201-8941EC9D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5954FA-B36F-4061-750C-4E88146FC3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5536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4C78-252D-DBCE-57BF-FBF75ADD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To do: constants and such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44F25-8913-8D86-A9CA-D2FF197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29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0CCAC-6573-4876-2B04-F678F0A6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11AA2-E8AA-D328-3864-991810FDF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2024.03.19</a:t>
            </a:r>
            <a:endParaRPr lang="en-PH" dirty="0"/>
          </a:p>
        </p:txBody>
      </p:sp>
      <p:pic>
        <p:nvPicPr>
          <p:cNvPr id="7" name="Picture 6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D70F56A6-6244-FF79-F7D8-8DBAFC6A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56" y="2344315"/>
            <a:ext cx="5799193" cy="3264946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E953F2FF-C154-5377-D3D3-B78AA811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7" y="2327515"/>
            <a:ext cx="5751572" cy="32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1DE-5403-6E77-2D8B-E3AF637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591A-6DBC-0236-8613-544C9A80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Analyze peer-to-peer learning dynamics inside the classroom</a:t>
            </a:r>
          </a:p>
          <a:p>
            <a:pPr lvl="1">
              <a:lnSpc>
                <a:spcPct val="150000"/>
              </a:lnSpc>
            </a:pPr>
            <a:r>
              <a:rPr lang="en-PH" sz="3200" dirty="0"/>
              <a:t>Factors considered in literature: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649C-CA12-16BC-D9EB-4C6F345A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003A-42DA-F13B-8C11-9BD034CB4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92024A-4C5A-F3A1-0EF8-13BA02E88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49686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C890-2C5F-E952-A2BB-5EA3ABB1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April 16,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0E892-385F-BEF0-6B42-41E4D603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F6053-9895-DA6C-9F71-D33D253C8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43A5A-A936-AADF-CE12-D1CA9A3A20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966135-EED4-FD20-6DF8-BFE9526A5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Added trendlines to N vs </a:t>
            </a:r>
            <a:r>
              <a:rPr lang="en-PH" dirty="0" err="1"/>
              <a:t>t_max</a:t>
            </a:r>
            <a:r>
              <a:rPr lang="en-PH" dirty="0"/>
              <a:t> plots</a:t>
            </a:r>
          </a:p>
          <a:p>
            <a:pPr lvl="1"/>
            <a:r>
              <a:rPr lang="en-PH" dirty="0"/>
              <a:t>Moved legend outside of plot</a:t>
            </a:r>
          </a:p>
        </p:txBody>
      </p:sp>
    </p:spTree>
    <p:extLst>
      <p:ext uri="{BB962C8B-B14F-4D97-AF65-F5344CB8AC3E}">
        <p14:creationId xmlns:p14="http://schemas.microsoft.com/office/powerpoint/2010/main" val="188844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B29D-908D-6D00-BEFA-F7A0B4B4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 vs </a:t>
            </a:r>
            <a:r>
              <a:rPr lang="en-PH" dirty="0" err="1"/>
              <a:t>T_max</a:t>
            </a:r>
            <a:r>
              <a:rPr lang="en-PH" dirty="0"/>
              <a:t> (lower is better)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A2534-D69A-9B7B-634A-812B74BF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31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F3D7-9AFD-7471-6E7F-2AD56EA59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1911AE-B003-C6AA-C519-D2BDF45229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2024.04.16</a:t>
            </a:r>
            <a:endParaRPr lang="en-PH" dirty="0"/>
          </a:p>
        </p:txBody>
      </p:sp>
      <p:pic>
        <p:nvPicPr>
          <p:cNvPr id="18" name="Content Placeholder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1C37BB7-6B9C-7AF3-0EDD-538955E67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40" y="1733550"/>
            <a:ext cx="6665119" cy="4443413"/>
          </a:xfrm>
        </p:spPr>
      </p:pic>
    </p:spTree>
    <p:extLst>
      <p:ext uri="{BB962C8B-B14F-4D97-AF65-F5344CB8AC3E}">
        <p14:creationId xmlns:p14="http://schemas.microsoft.com/office/powerpoint/2010/main" val="298949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E1317-8C4D-4F74-508E-9DDB2411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14D8-11F9-8BE1-49C8-915855C6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DF00-6FD7-55F3-7471-6F36E46D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PH" sz="3200" dirty="0"/>
              <a:t>Create a CA model appropriate for peer-to-peer learning inside the classroom</a:t>
            </a:r>
          </a:p>
          <a:p>
            <a:pPr lvl="1">
              <a:lnSpc>
                <a:spcPct val="150000"/>
              </a:lnSpc>
            </a:pPr>
            <a:r>
              <a:rPr lang="en-PH" dirty="0"/>
              <a:t>Incorporate factors discussed in literature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Student aptitude level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Seating arrangement (with respect to student aptitude)</a:t>
            </a:r>
          </a:p>
          <a:p>
            <a:pPr lvl="2">
              <a:lnSpc>
                <a:spcPct val="150000"/>
              </a:lnSpc>
            </a:pPr>
            <a:r>
              <a:rPr lang="en-PH" sz="2800" dirty="0"/>
              <a:t>Aptitude homogeneity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BD0C-1D8C-D241-B9C9-24E9E002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D3F30-EA81-750D-978A-B7BE02A7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1BF7F6-F67F-CFB3-D2CF-2E0BF8361D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5731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026F-EF56-3409-D2B1-C3A10AB0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Previous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C2142-556B-0E59-61A8-96A4B0A4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1F07-1C41-D0FE-22BD-525CB9F6C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1CE95E-7E3F-757D-A0C2-E0F0E4F7A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B49185-C246-FA06-0B76-7B71DD58E2ED}"/>
              </a:ext>
            </a:extLst>
          </p:cNvPr>
          <p:cNvGrpSpPr/>
          <p:nvPr/>
        </p:nvGrpSpPr>
        <p:grpSpPr>
          <a:xfrm>
            <a:off x="1066800" y="1668642"/>
            <a:ext cx="10058399" cy="4736638"/>
            <a:chOff x="948917" y="1597941"/>
            <a:chExt cx="10058399" cy="4736638"/>
          </a:xfrm>
        </p:grpSpPr>
        <p:sp>
          <p:nvSpPr>
            <p:cNvPr id="7" name="Content Placeholder 10">
              <a:extLst>
                <a:ext uri="{FF2B5EF4-FFF2-40B4-BE49-F238E27FC236}">
                  <a16:creationId xmlns:a16="http://schemas.microsoft.com/office/drawing/2014/main" id="{0387899E-9BA7-B98C-6E10-81D3960B16A2}"/>
                </a:ext>
              </a:extLst>
            </p:cNvPr>
            <p:cNvSpPr txBox="1">
              <a:spLocks/>
            </p:cNvSpPr>
            <p:nvPr/>
          </p:nvSpPr>
          <p:spPr>
            <a:xfrm>
              <a:off x="948917" y="4083330"/>
              <a:ext cx="10058399" cy="2251249"/>
            </a:xfrm>
            <a:prstGeom prst="rect">
              <a:avLst/>
            </a:prstGeom>
          </p:spPr>
          <p:txBody>
            <a:bodyPr numCol="2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1168" lvl="1" indent="0">
                <a:buFont typeface="Arial" panose="020B0604020202020204" pitchFamily="34" charset="0"/>
                <a:buNone/>
              </a:pPr>
              <a:r>
                <a:rPr lang="en-PH"/>
                <a:t>Main findings:</a:t>
              </a:r>
            </a:p>
            <a:p>
              <a:pPr lvl="2"/>
              <a:r>
                <a:rPr lang="en-PH" sz="2000"/>
                <a:t>Homogeneity (locally and globally) benefits learning of the classroom</a:t>
              </a:r>
            </a:p>
            <a:p>
              <a:pPr lvl="2"/>
              <a:r>
                <a:rPr lang="en-PH" sz="2000"/>
                <a:t>Learning is not solely dependent on how high the aptitude level of the seatmates</a:t>
              </a:r>
              <a:endParaRPr lang="en-PH" sz="20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954139-CBFF-B6E0-AC92-D9588D5E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633" y="1597941"/>
              <a:ext cx="8688792" cy="17514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E0DA37-9056-1AE3-A2A3-5893EADC1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6046" y="3837809"/>
              <a:ext cx="3730313" cy="21985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BF6BC5-8F9E-8E79-6D8D-4EE5B5C8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7244" y="3204359"/>
              <a:ext cx="4883570" cy="670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96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6D4-5B89-14FD-09CC-4F03630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Research questions: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59979-B9EA-3CFE-B148-CC627C41B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695496"/>
              </p:ext>
            </p:extLst>
          </p:nvPr>
        </p:nvGraphicFramePr>
        <p:xfrm>
          <a:off x="77411" y="1685859"/>
          <a:ext cx="12037178" cy="4467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40E-8F2E-98D2-4C4B-496819D2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6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11E0F-DAEE-FC50-CACE-DAC8B834D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675B-7F20-45A8-9F65-9A435F6F9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5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8C5E-6081-A258-C5C2-D31CD536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CDDAE-2EB6-D18C-E2C4-9769088D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7519-FDB5-46C8-A273-662D2447F0A4}" type="slidenum">
              <a:rPr lang="en-PH" smtClean="0"/>
              <a:t>7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CC19-0568-A492-81C1-96AAADF5C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CCD9C-4C94-BE37-694A-26071549EF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2243F9E-EB5E-8564-B9CB-BAF56B734349}"/>
              </a:ext>
            </a:extLst>
          </p:cNvPr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7A0FFC-85A0-44D4-AF3C-BA7A79D4CEC3}" type="slidenum">
              <a:rPr lang="en-PH" smtClean="0"/>
              <a:pPr/>
              <a:t>7</a:t>
            </a:fld>
            <a:endParaRPr lang="en-PH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09D9A70-86C2-0354-4434-ACCFB0834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66454"/>
              </p:ext>
            </p:extLst>
          </p:nvPr>
        </p:nvGraphicFramePr>
        <p:xfrm>
          <a:off x="1001713" y="2258060"/>
          <a:ext cx="378685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357">
                  <a:extLst>
                    <a:ext uri="{9D8B030D-6E8A-4147-A177-3AD203B41FA5}">
                      <a16:colId xmlns:a16="http://schemas.microsoft.com/office/drawing/2014/main" val="304627344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79326273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106214527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014331904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4163802272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7480698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2921413113"/>
                    </a:ext>
                  </a:extLst>
                </a:gridCol>
                <a:gridCol w="473357">
                  <a:extLst>
                    <a:ext uri="{9D8B030D-6E8A-4147-A177-3AD203B41FA5}">
                      <a16:colId xmlns:a16="http://schemas.microsoft.com/office/drawing/2014/main" val="3807948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9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8255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06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6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4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70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5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34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3808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825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H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8105" marR="98105" marT="49052" marB="49052" anchor="ctr"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3ED64D09-32AD-D691-5F34-0B3B2AB8D9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65903"/>
                  </p:ext>
                </p:extLst>
              </p:nvPr>
            </p:nvGraphicFramePr>
            <p:xfrm>
              <a:off x="6630958" y="2092332"/>
              <a:ext cx="1544949" cy="154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983">
                      <a:extLst>
                        <a:ext uri="{9D8B030D-6E8A-4147-A177-3AD203B41FA5}">
                          <a16:colId xmlns:a16="http://schemas.microsoft.com/office/drawing/2014/main" val="378613291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302011564"/>
                        </a:ext>
                      </a:extLst>
                    </a:gridCol>
                    <a:gridCol w="514983">
                      <a:extLst>
                        <a:ext uri="{9D8B030D-6E8A-4147-A177-3AD203B41FA5}">
                          <a16:colId xmlns:a16="http://schemas.microsoft.com/office/drawing/2014/main" val="2478339850"/>
                        </a:ext>
                      </a:extLst>
                    </a:gridCol>
                  </a:tblGrid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176" r="-2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176" r="-102353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176" r="-2353" b="-2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460148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102381" r="-2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102381" r="-10235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102381" r="-2353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01289"/>
                      </a:ext>
                    </a:extLst>
                  </a:tr>
                  <a:tr h="514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176" t="-200000" r="-2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101176" t="-200000" r="-102353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105" marR="98105" marT="49052" marB="49052" anchor="ctr">
                        <a:blipFill>
                          <a:blip r:embed="rId4"/>
                          <a:stretch>
                            <a:fillRect l="-201176" t="-200000" r="-2353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17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97FF39-865B-22E0-6612-830E09E24E43}"/>
              </a:ext>
            </a:extLst>
          </p:cNvPr>
          <p:cNvCxnSpPr/>
          <p:nvPr/>
        </p:nvCxnSpPr>
        <p:spPr>
          <a:xfrm>
            <a:off x="2406316" y="2634916"/>
            <a:ext cx="4224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9FD39D-3D14-5E13-B6CF-07D72E2B9DA5}"/>
              </a:ext>
            </a:extLst>
          </p:cNvPr>
          <p:cNvSpPr txBox="1"/>
          <p:nvPr/>
        </p:nvSpPr>
        <p:spPr>
          <a:xfrm>
            <a:off x="6356684" y="3760867"/>
            <a:ext cx="20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Learning probability</a:t>
            </a:r>
          </a:p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07746-FF37-5EE6-276D-ECD227FBA467}"/>
              </a:ext>
            </a:extLst>
          </p:cNvPr>
          <p:cNvSpPr txBox="1"/>
          <p:nvPr/>
        </p:nvSpPr>
        <p:spPr>
          <a:xfrm>
            <a:off x="1848393" y="5315951"/>
            <a:ext cx="209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800" dirty="0"/>
              <a:t>Classroom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/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D21FB-3811-0364-86A5-F7DCBA0C8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52" y="3933844"/>
                <a:ext cx="6093994" cy="1612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0728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9497-0073-1D6C-51F3-1AC4EAB8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2D Binary Probabilistic CA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PH" sz="2400" dirty="0"/>
                  <a:t>Rules of interaction: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PH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P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Sup>
                                <m:sSubSup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PH" sz="20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PH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PH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PH" sz="20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PH" sz="2400" dirty="0"/>
                  <a:t>Where: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PH" sz="2400" dirty="0"/>
                  <a:t>	: state of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baseline="30000" dirty="0"/>
                  <a:t> </a:t>
                </a:r>
                <a:r>
                  <a:rPr lang="en-PH" sz="2400" dirty="0"/>
                  <a:t>student in the next generation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PH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PH" sz="2400" dirty="0"/>
                  <a:t> 	: randomly generated number (uniform distribution [0,1])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PH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sz="2400" dirty="0"/>
                  <a:t>	: probability the </a:t>
                </a:r>
                <a:r>
                  <a:rPr lang="en-PH" sz="2400" dirty="0" err="1"/>
                  <a:t>i</a:t>
                </a:r>
                <a:r>
                  <a:rPr lang="en-PH" sz="2400" baseline="30000" dirty="0" err="1"/>
                  <a:t>th</a:t>
                </a:r>
                <a:r>
                  <a:rPr lang="en-PH" sz="2400" dirty="0"/>
                  <a:t> student will learn in the next generation based on 	the number of learned neighbors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F2521-8BB4-1736-2F08-7310DF37F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55673"/>
                <a:ext cx="10058400" cy="4023360"/>
              </a:xfrm>
              <a:blipFill>
                <a:blip r:embed="rId2"/>
                <a:stretch>
                  <a:fillRect l="-1818" b="-13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84989-AF00-8382-765F-4E3478B2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8</a:t>
            </a:fld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D4774-1B2F-6E52-13F5-02D03C7AC2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9C2B5-6981-47BD-B719-E7764443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339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DBPCA-random-128-0.3-animation">
            <a:hlinkClick r:id="" action="ppaction://media"/>
            <a:extLst>
              <a:ext uri="{FF2B5EF4-FFF2-40B4-BE49-F238E27FC236}">
                <a16:creationId xmlns:a16="http://schemas.microsoft.com/office/drawing/2014/main" id="{3A3ACA7D-FF88-A739-F471-BDACB6A0F0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2758" y="1910535"/>
            <a:ext cx="3600000" cy="39975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39FF-AD90-A8ED-31B6-C916337A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2D Binary Probabilistic CA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1DC6-3D70-13BE-AB3F-91C2BFF2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A0FFC-85A0-44D4-AF3C-BA7A79D4CEC3}" type="slidenum">
              <a:rPr lang="en-PH" smtClean="0"/>
              <a:t>9</a:t>
            </a:fld>
            <a:endParaRPr lang="en-PH"/>
          </a:p>
        </p:txBody>
      </p:sp>
      <p:pic>
        <p:nvPicPr>
          <p:cNvPr id="9" name="2DBPCA-random-64-0.4-animation">
            <a:hlinkClick r:id="" action="ppaction://media"/>
            <a:extLst>
              <a:ext uri="{FF2B5EF4-FFF2-40B4-BE49-F238E27FC236}">
                <a16:creationId xmlns:a16="http://schemas.microsoft.com/office/drawing/2014/main" id="{9F5C86CD-F74F-A8F5-8460-E73999FA72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6480" y="1910138"/>
            <a:ext cx="3600000" cy="3997943"/>
          </a:xfrm>
          <a:prstGeom prst="rect">
            <a:avLst/>
          </a:prstGeom>
        </p:spPr>
      </p:pic>
      <p:pic>
        <p:nvPicPr>
          <p:cNvPr id="10" name="2DBPCA-random-32-4-0.2-animation">
            <a:hlinkClick r:id="" action="ppaction://media"/>
            <a:extLst>
              <a:ext uri="{FF2B5EF4-FFF2-40B4-BE49-F238E27FC236}">
                <a16:creationId xmlns:a16="http://schemas.microsoft.com/office/drawing/2014/main" id="{9BAF25F3-F249-1DC4-FCA4-6BA65C5E5CA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00458" y="1910137"/>
            <a:ext cx="3600000" cy="39979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F0E0D-7363-EFEC-C01F-3B6995DEEE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2024.02.27</a:t>
            </a:r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BDD4-02A4-32C7-BE70-D9C87F6C3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495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9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Template" id="{989BC64A-76E2-4663-B483-E0CA1CE93906}" vid="{8E719A9F-C3C6-4019-9D89-7D6855BB6E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CSG Template</Template>
  <TotalTime>2626</TotalTime>
  <Words>1003</Words>
  <Application>Microsoft Office PowerPoint</Application>
  <PresentationFormat>Widescreen</PresentationFormat>
  <Paragraphs>224</Paragraphs>
  <Slides>31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Office Theme</vt:lpstr>
      <vt:lpstr>Learning dynamics in a cellular automata model of classroom peer-to-peer interactions</vt:lpstr>
      <vt:lpstr>February 27, 2024</vt:lpstr>
      <vt:lpstr>Motivation:</vt:lpstr>
      <vt:lpstr>Goals</vt:lpstr>
      <vt:lpstr>Previous study</vt:lpstr>
      <vt:lpstr>Research questions:</vt:lpstr>
      <vt:lpstr>2D Binary Probabilistic CA Model</vt:lpstr>
      <vt:lpstr>2D Binary Probabilistic CA Model</vt:lpstr>
      <vt:lpstr>2D Binary Probabilistic CA Model</vt:lpstr>
      <vt:lpstr>2D Binary PCA - Results</vt:lpstr>
      <vt:lpstr>2D Binary PCA - Results</vt:lpstr>
      <vt:lpstr>To do: (analysis)</vt:lpstr>
      <vt:lpstr>To do: (more model interactions)</vt:lpstr>
      <vt:lpstr>March 5, 2024</vt:lpstr>
      <vt:lpstr>PowerPoint Presentation</vt:lpstr>
      <vt:lpstr>PowerPoint Presentation</vt:lpstr>
      <vt:lpstr>To do: (analysis)</vt:lpstr>
      <vt:lpstr>To do: (more model interactions)</vt:lpstr>
      <vt:lpstr>March 12, 2024</vt:lpstr>
      <vt:lpstr>New t_max vs N</vt:lpstr>
      <vt:lpstr>New t_max vs N</vt:lpstr>
      <vt:lpstr>New question </vt:lpstr>
      <vt:lpstr>New simulation: traditional</vt:lpstr>
      <vt:lpstr>March 19, 2024</vt:lpstr>
      <vt:lpstr>m vs lambda plot (higher is better)</vt:lpstr>
      <vt:lpstr>T_max vs lambda</vt:lpstr>
      <vt:lpstr>T_max vs N (lower is better)</vt:lpstr>
      <vt:lpstr>To do</vt:lpstr>
      <vt:lpstr>To do: constants and such</vt:lpstr>
      <vt:lpstr>April 16, 2024</vt:lpstr>
      <vt:lpstr>N vs T_max (lower is better)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Clarence Ioakim Sy</dc:creator>
  <cp:lastModifiedBy>Clarence Ioakim Sy</cp:lastModifiedBy>
  <cp:revision>17</cp:revision>
  <dcterms:created xsi:type="dcterms:W3CDTF">2024-02-27T05:43:08Z</dcterms:created>
  <dcterms:modified xsi:type="dcterms:W3CDTF">2024-04-16T05:36:37Z</dcterms:modified>
</cp:coreProperties>
</file>